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960120"/>
          </a:xfrm>
          <a:prstGeom prst="rect">
            <a:avLst/>
          </a:prstGeom>
          <a:solidFill>
            <a:srgbClr val="1B2735"/>
          </a:solidFill>
          <a:ln w="12700">
            <a:solidFill>
              <a:srgbClr val="1B273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960120"/>
            <a:ext cx="12191695" cy="54864"/>
          </a:xfrm>
          <a:prstGeom prst="rect">
            <a:avLst/>
          </a:prstGeom>
          <a:gradFill rotWithShape="1">
            <a:gsLst>
              <a:gs pos="0">
                <a:srgbClr val="FF6B9D"/>
              </a:gs>
              <a:gs pos="100000">
                <a:srgbClr val="FF9472"/>
              </a:gs>
            </a:gsLst>
            <a:lin scaled="0" ang="0"/>
          </a:gradFill>
          <a:ln w="127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ounded Rectangle 4"/>
          <p:cNvSpPr/>
          <p:nvPr/>
        </p:nvSpPr>
        <p:spPr>
          <a:xfrm>
            <a:off x="457200" y="256032"/>
            <a:ext cx="1554480" cy="457200"/>
          </a:xfrm>
          <a:prstGeom prst="roundRect">
            <a:avLst/>
          </a:prstGeom>
          <a:gradFill rotWithShape="1">
            <a:gsLst>
              <a:gs pos="0">
                <a:srgbClr val="FF6B9D"/>
              </a:gs>
              <a:gs pos="100000">
                <a:srgbClr val="FF9472"/>
              </a:gs>
            </a:gsLst>
            <a:lin scaled="0" ang="0"/>
          </a:gradFill>
          <a:ln w="127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/>
            <a:r>
              <a:rPr sz="1400" b="1">
                <a:solidFill>
                  <a:srgbClr val="FFFFFF"/>
                </a:solidFill>
                <a:latin typeface="Meiryo"/>
              </a:rPr>
              <a:t>STEP 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94560" y="201168"/>
            <a:ext cx="9509760" cy="566928"/>
          </a:xfrm>
          <a:prstGeom prst="rect">
            <a:avLst/>
          </a:prstGeom>
          <a:noFill/>
        </p:spPr>
        <p:txBody>
          <a:bodyPr wrap="square" anchor="ctr" lIns="76200" rIns="76200" tIns="50800" bIns="50800">
            <a:spAutoFit/>
          </a:bodyPr>
          <a:lstStyle/>
          <a:p>
            <a:pPr algn="l"/>
            <a:r>
              <a:rPr sz="2200" b="1">
                <a:solidFill>
                  <a:srgbClr val="FFFFFF"/>
                </a:solidFill>
                <a:latin typeface="Meiryo"/>
              </a:rPr>
              <a:t>解決策・アイデア発想（オズボーンの9視点）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078992"/>
            <a:ext cx="11247120" cy="4572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200" b="0">
                <a:solidFill>
                  <a:srgbClr val="5B6470"/>
                </a:solidFill>
                <a:latin typeface="Meiryo"/>
              </a:rPr>
              <a:t>現状の解決策を起点に、9つの視点で新しい解決策を広げます。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73952"/>
            <a:ext cx="1124712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900" b="0">
                <a:solidFill>
                  <a:srgbClr val="AAA298"/>
                </a:solidFill>
                <a:latin typeface="Meiryo"/>
              </a:rPr>
              <a:t>株式会社TIMEWELL ｜ 新規事業ワークシート（サンプル）｜ AI活用の壁打ちは WARP へ  timewell.jp/warp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1737360"/>
            <a:ext cx="1124712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100" b="1">
                <a:solidFill>
                  <a:srgbClr val="FF6B9D"/>
                </a:solidFill>
                <a:latin typeface="Meiryo"/>
              </a:rPr>
              <a:t>現状の解決策（既存の代替手段）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57200" y="1993392"/>
            <a:ext cx="11247120" cy="52120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76200" rIns="76200" tIns="50800" bIns="50800"/>
          <a:lstStyle/>
          <a:p>
            <a:pPr algn="l"/>
            <a:r>
              <a:rPr sz="950" b="0">
                <a:solidFill>
                  <a:srgbClr val="B4ADA3"/>
                </a:solidFill>
                <a:latin typeface="Meiryo"/>
              </a:rPr>
              <a:t>顧客が今どう解決しているか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2743200"/>
            <a:ext cx="36576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100" b="1">
                <a:solidFill>
                  <a:srgbClr val="FF6B9D"/>
                </a:solidFill>
                <a:latin typeface="Meiryo"/>
              </a:rPr>
              <a:t>転用してみたら？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57200" y="2999232"/>
            <a:ext cx="3657600" cy="88696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233672" y="2743200"/>
            <a:ext cx="36576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100" b="1">
                <a:solidFill>
                  <a:srgbClr val="FF6B9D"/>
                </a:solidFill>
                <a:latin typeface="Meiryo"/>
              </a:rPr>
              <a:t>応用してみたら？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233672" y="2999232"/>
            <a:ext cx="3657600" cy="88696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010144" y="2743200"/>
            <a:ext cx="36576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100" b="1">
                <a:solidFill>
                  <a:srgbClr val="FF6B9D"/>
                </a:solidFill>
                <a:latin typeface="Meiryo"/>
              </a:rPr>
              <a:t>変更してみたら？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010144" y="2999232"/>
            <a:ext cx="3657600" cy="88696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457200" y="3931920"/>
            <a:ext cx="36576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100" b="1">
                <a:solidFill>
                  <a:srgbClr val="FF6B9D"/>
                </a:solidFill>
                <a:latin typeface="Meiryo"/>
              </a:rPr>
              <a:t>拡大してみたら？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457200" y="4187952"/>
            <a:ext cx="3657600" cy="88696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4233672" y="3931920"/>
            <a:ext cx="36576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100" b="1">
                <a:solidFill>
                  <a:srgbClr val="FF6B9D"/>
                </a:solidFill>
                <a:latin typeface="Meiryo"/>
              </a:rPr>
              <a:t>縮小してみたら？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4233672" y="4187952"/>
            <a:ext cx="3657600" cy="88696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010144" y="3931920"/>
            <a:ext cx="36576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100" b="1">
                <a:solidFill>
                  <a:srgbClr val="FF6B9D"/>
                </a:solidFill>
                <a:latin typeface="Meiryo"/>
              </a:rPr>
              <a:t>代用してみたら？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8010144" y="4187952"/>
            <a:ext cx="3657600" cy="88696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457200" y="5120640"/>
            <a:ext cx="36576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100" b="1">
                <a:solidFill>
                  <a:srgbClr val="FF6B9D"/>
                </a:solidFill>
                <a:latin typeface="Meiryo"/>
              </a:rPr>
              <a:t>置換えてみたら？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457200" y="5376672"/>
            <a:ext cx="3657600" cy="88696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4233672" y="5120640"/>
            <a:ext cx="36576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100" b="1">
                <a:solidFill>
                  <a:srgbClr val="FF6B9D"/>
                </a:solidFill>
                <a:latin typeface="Meiryo"/>
              </a:rPr>
              <a:t>逆転させたら？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4233672" y="5376672"/>
            <a:ext cx="3657600" cy="88696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8010144" y="5120640"/>
            <a:ext cx="36576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100" b="1">
                <a:solidFill>
                  <a:srgbClr val="FF6B9D"/>
                </a:solidFill>
                <a:latin typeface="Meiryo"/>
              </a:rPr>
              <a:t>結合してみたら？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8010144" y="5376672"/>
            <a:ext cx="3657600" cy="88696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