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60120"/>
          </a:xfrm>
          <a:prstGeom prst="rect">
            <a:avLst/>
          </a:prstGeom>
          <a:solidFill>
            <a:srgbClr val="1B2735"/>
          </a:solidFill>
          <a:ln w="12700">
            <a:solidFill>
              <a:srgbClr val="1B273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960120"/>
            <a:ext cx="12191695" cy="54864"/>
          </a:xfrm>
          <a:prstGeom prst="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256032"/>
            <a:ext cx="1554480" cy="457200"/>
          </a:xfrm>
          <a:prstGeom prst="round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400" b="1">
                <a:solidFill>
                  <a:srgbClr val="FFFFFF"/>
                </a:solidFill>
                <a:latin typeface="Meiryo"/>
              </a:rPr>
              <a:t>STEP 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4560" y="201168"/>
            <a:ext cx="9509760" cy="566928"/>
          </a:xfrm>
          <a:prstGeom prst="rect">
            <a:avLst/>
          </a:prstGeom>
          <a:noFill/>
        </p:spPr>
        <p:txBody>
          <a:bodyPr wrap="square" anchor="ctr" lIns="76200" rIns="76200" tIns="50800" bIns="50800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Meiryo"/>
              </a:rPr>
              <a:t>競合分析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7899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200" b="0">
                <a:solidFill>
                  <a:srgbClr val="5B6470"/>
                </a:solidFill>
                <a:latin typeface="Meiryo"/>
              </a:rPr>
              <a:t>直接・間接・代替の競合を洗い出し、比較軸で違いを整理します。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7395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900" b="0">
                <a:solidFill>
                  <a:srgbClr val="AAA298"/>
                </a:solidFill>
                <a:latin typeface="Meiryo"/>
              </a:rPr>
              <a:t>株式会社TIMEWELL ｜ 新規事業ワークシート（サンプル）｜ AI活用の壁打ちは WARP へ  timewell.jp/warp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1828800"/>
            <a:ext cx="2377440" cy="685800"/>
          </a:xfrm>
          <a:prstGeom prst="roundRect">
            <a:avLst/>
          </a:prstGeom>
          <a:solidFill>
            <a:srgbClr val="1B2735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50" b="1">
                <a:solidFill>
                  <a:srgbClr val="FFFFFF"/>
                </a:solidFill>
                <a:latin typeface="Meiryo"/>
              </a:rPr>
              <a:t>比較軸／プレイヤー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834640" y="1828800"/>
            <a:ext cx="2221992" cy="685800"/>
          </a:xfrm>
          <a:prstGeom prst="roundRect">
            <a:avLst/>
          </a:prstGeom>
          <a:solidFill>
            <a:srgbClr val="1B2735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50" b="1">
                <a:solidFill>
                  <a:srgbClr val="FFFFFF"/>
                </a:solidFill>
                <a:latin typeface="Meiryo"/>
              </a:rPr>
              <a:t>自社（想定）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056632" y="1828800"/>
            <a:ext cx="2221992" cy="685800"/>
          </a:xfrm>
          <a:prstGeom prst="roundRect">
            <a:avLst/>
          </a:prstGeom>
          <a:solidFill>
            <a:srgbClr val="1B2735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50" b="1">
                <a:solidFill>
                  <a:srgbClr val="FFFFFF"/>
                </a:solidFill>
                <a:latin typeface="Meiryo"/>
              </a:rPr>
              <a:t>競合A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278624" y="1828800"/>
            <a:ext cx="2221992" cy="685800"/>
          </a:xfrm>
          <a:prstGeom prst="roundRect">
            <a:avLst/>
          </a:prstGeom>
          <a:solidFill>
            <a:srgbClr val="1B2735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50" b="1">
                <a:solidFill>
                  <a:srgbClr val="FFFFFF"/>
                </a:solidFill>
                <a:latin typeface="Meiryo"/>
              </a:rPr>
              <a:t>競合B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500616" y="1828800"/>
            <a:ext cx="2231136" cy="685800"/>
          </a:xfrm>
          <a:prstGeom prst="roundRect">
            <a:avLst/>
          </a:prstGeom>
          <a:solidFill>
            <a:srgbClr val="1B2735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050" b="1">
                <a:solidFill>
                  <a:srgbClr val="FFFFFF"/>
                </a:solidFill>
                <a:latin typeface="Meiryo"/>
              </a:rPr>
              <a:t>競合C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2514600"/>
            <a:ext cx="2377440" cy="68580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l"/>
            <a:r>
              <a:rPr sz="1050" b="1">
                <a:solidFill>
                  <a:srgbClr val="1B2735"/>
                </a:solidFill>
                <a:latin typeface="Meiryo"/>
              </a:rPr>
              <a:t>顧客数・ユーザー数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834640" y="25146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5056632" y="25146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7278624" y="25146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9500616" y="2514600"/>
            <a:ext cx="2231136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457200" y="3200400"/>
            <a:ext cx="2377440" cy="68580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l"/>
            <a:r>
              <a:rPr sz="1050" b="1">
                <a:solidFill>
                  <a:srgbClr val="1B2735"/>
                </a:solidFill>
                <a:latin typeface="Meiryo"/>
              </a:rPr>
              <a:t>利用料・価格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834640" y="32004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5056632" y="32004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7278624" y="32004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9500616" y="3200400"/>
            <a:ext cx="2231136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457200" y="3886200"/>
            <a:ext cx="2377440" cy="68580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l"/>
            <a:r>
              <a:rPr sz="1050" b="1">
                <a:solidFill>
                  <a:srgbClr val="1B2735"/>
                </a:solidFill>
                <a:latin typeface="Meiryo"/>
              </a:rPr>
              <a:t>プロダクト特徴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834640" y="38862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5056632" y="38862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ounded Rectangle 26"/>
          <p:cNvSpPr/>
          <p:nvPr/>
        </p:nvSpPr>
        <p:spPr>
          <a:xfrm>
            <a:off x="7278624" y="38862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9500616" y="3886200"/>
            <a:ext cx="2231136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ounded Rectangle 28"/>
          <p:cNvSpPr/>
          <p:nvPr/>
        </p:nvSpPr>
        <p:spPr>
          <a:xfrm>
            <a:off x="457200" y="4572000"/>
            <a:ext cx="2377440" cy="68580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l"/>
            <a:r>
              <a:rPr sz="1050" b="1">
                <a:solidFill>
                  <a:srgbClr val="1B2735"/>
                </a:solidFill>
                <a:latin typeface="Meiryo"/>
              </a:rPr>
              <a:t>主要機能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834640" y="45720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5056632" y="45720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ounded Rectangle 31"/>
          <p:cNvSpPr/>
          <p:nvPr/>
        </p:nvSpPr>
        <p:spPr>
          <a:xfrm>
            <a:off x="7278624" y="45720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9500616" y="4572000"/>
            <a:ext cx="2231136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ounded Rectangle 33"/>
          <p:cNvSpPr/>
          <p:nvPr/>
        </p:nvSpPr>
        <p:spPr>
          <a:xfrm>
            <a:off x="457200" y="5257800"/>
            <a:ext cx="2377440" cy="685800"/>
          </a:xfrm>
          <a:prstGeom prst="roundRect">
            <a:avLst/>
          </a:prstGeom>
          <a:solidFill>
            <a:srgbClr val="F4F0EA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l"/>
            <a:r>
              <a:rPr sz="1050" b="1">
                <a:solidFill>
                  <a:srgbClr val="1B2735"/>
                </a:solidFill>
                <a:latin typeface="Meiryo"/>
              </a:rPr>
              <a:t>差別化ポイント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2834640" y="52578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ounded Rectangle 35"/>
          <p:cNvSpPr/>
          <p:nvPr/>
        </p:nvSpPr>
        <p:spPr>
          <a:xfrm>
            <a:off x="5056632" y="52578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ounded Rectangle 36"/>
          <p:cNvSpPr/>
          <p:nvPr/>
        </p:nvSpPr>
        <p:spPr>
          <a:xfrm>
            <a:off x="7278624" y="5257800"/>
            <a:ext cx="2221992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ounded Rectangle 37"/>
          <p:cNvSpPr/>
          <p:nvPr/>
        </p:nvSpPr>
        <p:spPr>
          <a:xfrm>
            <a:off x="9500616" y="5257800"/>
            <a:ext cx="2231136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