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60120"/>
          </a:xfrm>
          <a:prstGeom prst="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960120"/>
            <a:ext cx="12191695" cy="54864"/>
          </a:xfrm>
          <a:prstGeom prst="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457200" y="256032"/>
            <a:ext cx="1554480" cy="457200"/>
          </a:xfrm>
          <a:prstGeom prst="roundRect">
            <a:avLst/>
          </a:prstGeom>
          <a:gradFill rotWithShape="1">
            <a:gsLst>
              <a:gs pos="0">
                <a:srgbClr val="FF6B9D"/>
              </a:gs>
              <a:gs pos="100000">
                <a:srgbClr val="FF9472"/>
              </a:gs>
            </a:gsLst>
            <a:lin scaled="0" ang="0"/>
          </a:gradFill>
          <a:ln w="127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400" b="1">
                <a:solidFill>
                  <a:srgbClr val="FFFFFF"/>
                </a:solidFill>
                <a:latin typeface="Meiryo"/>
              </a:rPr>
              <a:t>STEP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94560" y="201168"/>
            <a:ext cx="9509760" cy="566928"/>
          </a:xfrm>
          <a:prstGeom prst="rect">
            <a:avLst/>
          </a:prstGeom>
          <a:noFill/>
        </p:spPr>
        <p:txBody>
          <a:bodyPr wrap="square" anchor="ctr" lIns="76200" rIns="76200" tIns="50800" bIns="50800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Meiryo"/>
              </a:rPr>
              <a:t>顧客課題・エンパシーマップ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07899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200" b="0">
                <a:solidFill>
                  <a:srgbClr val="5B6470"/>
                </a:solidFill>
                <a:latin typeface="Meiryo"/>
              </a:rPr>
              <a:t>想定顧客の頭の中を6つの視点で描き、本当の課題を特定します。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7395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900" b="0">
                <a:solidFill>
                  <a:srgbClr val="AAA298"/>
                </a:solidFill>
                <a:latin typeface="Meiryo"/>
              </a:rPr>
              <a:t>株式会社TIMEWELL ｜ 新規事業ワークシート（サンプル）｜ AI活用の壁打ちは WARP へ  timewell.jp/warp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120640" y="3291840"/>
            <a:ext cx="1920240" cy="914400"/>
          </a:xfrm>
          <a:prstGeom prst="roundRect">
            <a:avLst/>
          </a:prstGeom>
          <a:solidFill>
            <a:srgbClr val="1B2735"/>
          </a:solidFill>
          <a:ln w="12700">
            <a:solidFill>
              <a:srgbClr val="1B273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/>
            <a:r>
              <a:rPr sz="1200" b="1">
                <a:solidFill>
                  <a:srgbClr val="FFFFFF"/>
                </a:solidFill>
                <a:latin typeface="Meiryo"/>
              </a:rPr>
              <a:t>ペルソナ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173736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考えている・感じている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199339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0" y="173736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見ている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0" y="199339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320040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聞いている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345643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0" y="320040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言動（発言・行動）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0" y="345643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466344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ペイン（痛み・不安）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491947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0" y="4663440"/>
            <a:ext cx="34747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ゲイン（得たいこと）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229600" y="4919472"/>
            <a:ext cx="3474720" cy="111556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480560" y="5486400"/>
            <a:ext cx="32004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/>
            <a:r>
              <a:rPr sz="1100" b="1">
                <a:solidFill>
                  <a:srgbClr val="FF6B9D"/>
                </a:solidFill>
                <a:latin typeface="Meiryo"/>
              </a:rPr>
              <a:t>解決すべき課題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480560" y="5742432"/>
            <a:ext cx="3200400" cy="566928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7E1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 lIns="76200" rIns="76200" tIns="50800" bIns="50800"/>
          <a:lstStyle/>
          <a:p>
            <a:pPr algn="l"/>
            <a:r>
              <a:rPr sz="950" b="0">
                <a:solidFill>
                  <a:srgbClr val="B4ADA3"/>
                </a:solidFill>
                <a:latin typeface="Meiryo"/>
              </a:rPr>
              <a:t>上記から最重要の課題を1つ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