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事業ポテンシャル・市場規模（TAM/SAM/SOM）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ユーザー数×単価×頻度で市場規模を試算。事実と推定を区別しましょう。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ユーザー数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926080" y="2377440"/>
            <a:ext cx="411480" cy="548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2600" b="1">
                <a:solidFill>
                  <a:srgbClr val="FF6B9D"/>
                </a:solidFill>
                <a:latin typeface="Meiryo"/>
              </a:rPr>
              <a:t>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単価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3756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806440" y="2377440"/>
            <a:ext cx="411480" cy="548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2600" b="1">
                <a:solidFill>
                  <a:srgbClr val="FF6B9D"/>
                </a:solidFill>
                <a:latin typeface="Meiryo"/>
              </a:rPr>
              <a:t>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頻度（年間）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86800" y="2377440"/>
            <a:ext cx="411480" cy="548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/>
            <a:r>
              <a:rPr sz="2600" b="1">
                <a:solidFill>
                  <a:srgbClr val="FF6B9D"/>
                </a:solidFill>
                <a:latin typeface="Meiryo"/>
              </a:rPr>
              <a:t>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98280" y="2011680"/>
            <a:ext cx="246888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市場規模＝ポテンシャル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098280" y="2267712"/>
            <a:ext cx="246888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3657600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算出の根拠（事実 or 推定を明記）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913632"/>
            <a:ext cx="11247120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例：高校生生徒数330万人（事実・文科省）× 大学受験率50%（推定）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029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TAM（獲得可能な最大市場）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285232"/>
            <a:ext cx="365760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51960" y="5029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SAM（狙える市場）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51960" y="5285232"/>
            <a:ext cx="365760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046720" y="5029200"/>
            <a:ext cx="36576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SOM（初期に取れる市場）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046720" y="5285232"/>
            <a:ext cx="3657600" cy="10241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