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880360"/>
            <a:ext cx="12191695" cy="109728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828800"/>
            <a:ext cx="10515600" cy="10058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Meiryo"/>
              </a:rPr>
              <a:t>新規事業 事業計画ワークブック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154680"/>
            <a:ext cx="10515600" cy="7315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500" b="0">
                <a:solidFill>
                  <a:srgbClr val="C9D1D9"/>
                </a:solidFill>
                <a:latin typeface="Meiryo"/>
              </a:rPr>
              <a:t>9ステップで事業アイデアを形にする（AI活用・記入式サンプル）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126480"/>
            <a:ext cx="105156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0">
                <a:solidFill>
                  <a:srgbClr val="AAA298"/>
                </a:solidFill>
                <a:latin typeface="Meiryo"/>
              </a:rPr>
              <a:t>株式会社TIMEWELL ｜ WARP（AI活用コンサルティング）｜ timewell.jp/warp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ビジネスサマリー＆ピッチ（ワーキングバックワード）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事業を一言で。顧客・課題・提供価値を1文にまとめ、PR/FAQ形式で磨きます。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8308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ビジネスサマリー（穴埋め）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039112"/>
            <a:ext cx="112471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【対象顧客】の【ニーズ/課題】を、【プロダクト】という【提供価値】で解決する。成功の鍵は【　】。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3375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タイトル（30字程度）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3593592"/>
            <a:ext cx="54864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【顧客】が【提供価値】を得られるサービス「◯◯」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5352" y="33375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ひとことキャッチ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45352" y="3593592"/>
            <a:ext cx="54864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443484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プレスリリース（未来の完成形を1枚で）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690872"/>
            <a:ext cx="5486400" cy="15727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誰の何が、どう変わるかを発売済み前提で書く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5352" y="443484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想定FAQ（顧客/社内の疑問と回答）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45352" y="4690872"/>
            <a:ext cx="5486400" cy="15727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顧客セグメント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「誰のためのプロダクトか」を決める。2軸でセグメントを切り、狙う枠に◎○△、ペルソナを言語化しましょう。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373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300" b="1">
                <a:solidFill>
                  <a:srgbClr val="1B2735"/>
                </a:solidFill>
                <a:latin typeface="Meiryo"/>
              </a:rPr>
              <a:t>自社サービスの顧客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8016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1752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軸B-2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75488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251460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軸A-1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28016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301752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475488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57200" y="329184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軸A-2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28016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301752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475488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57200" y="406908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軸A-3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28016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301752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475488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17373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300" b="1">
                <a:solidFill>
                  <a:srgbClr val="1B2735"/>
                </a:solidFill>
                <a:latin typeface="Meiryo"/>
              </a:rPr>
              <a:t>競合サービスの顧客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22376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軸B-1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96112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69848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軸B-3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0" y="251460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軸A-1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22376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96112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1069848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6400800" y="329184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軸A-2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22376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896112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1069848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6400800" y="406908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軸A-3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2376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896112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1069848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57200" y="539496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ペルソナ（狙うセグメントの代表的人物像）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7200" y="5650992"/>
            <a:ext cx="1124712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例：地方在住・世帯年収400万・◯◯の課題を持つ△△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顧客課題・エンパシーマップ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想定顧客の頭の中を6つの視点で描き、本当の課題を特定します。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0640" y="3291840"/>
            <a:ext cx="1920240" cy="9144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200" b="1">
                <a:solidFill>
                  <a:srgbClr val="FFFFFF"/>
                </a:solidFill>
                <a:latin typeface="Meiryo"/>
              </a:rPr>
              <a:t>ペルソナ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73736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考えている・感じている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199339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0" y="173736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見ている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0" y="199339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320040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聞いている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45643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0" y="320040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言動（発言・行動）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0" y="345643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466344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ペイン（痛み・不安）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91947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0" y="466344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ゲイン（得たいこと）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0" y="491947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480560" y="5486400"/>
            <a:ext cx="3200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解決すべき課題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480560" y="5742432"/>
            <a:ext cx="3200400" cy="5669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上記から最重要の課題を1つ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提供価値（バリュープロポジションキャンバス）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右＝顧客プロフィール、左＝価値マップ。両者が噛み合う提供価値を言語化します。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1828800"/>
            <a:ext cx="5303520" cy="42976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ctr"/>
            <a:r>
              <a:rPr sz="1200" b="1">
                <a:solidFill>
                  <a:srgbClr val="1B2735"/>
                </a:solidFill>
                <a:latin typeface="Meiryo"/>
              </a:rPr>
              <a:t>価値マップ（自社）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377440"/>
            <a:ext cx="4754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製品・サービス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2633472"/>
            <a:ext cx="475488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3611880"/>
            <a:ext cx="4754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ゲインを生む要素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3867912"/>
            <a:ext cx="475488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4846320"/>
            <a:ext cx="4754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ペインを減らす要素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5102352"/>
            <a:ext cx="475488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400800" y="1828800"/>
            <a:ext cx="5212080" cy="4297680"/>
          </a:xfrm>
          <a:prstGeom prst="ellipse">
            <a:avLst/>
          </a:prstGeom>
          <a:solidFill>
            <a:srgbClr val="FCF6F0"/>
          </a:solidFill>
          <a:ln w="1524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7" name="TextBox 16"/>
          <p:cNvSpPr txBox="1"/>
          <p:nvPr/>
        </p:nvSpPr>
        <p:spPr>
          <a:xfrm>
            <a:off x="6766560" y="2377440"/>
            <a:ext cx="44805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顧客のしたいこと（ジョブ）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66560" y="2633472"/>
            <a:ext cx="448056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766560" y="3611880"/>
            <a:ext cx="44805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ゲイン（うれしいこと）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66560" y="3867912"/>
            <a:ext cx="448056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66560" y="4846320"/>
            <a:ext cx="44805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ペイン（いやなこと）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766560" y="5102352"/>
            <a:ext cx="448056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解決策・アイデア発想（オズボーンの9視点）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現状の解決策を起点に、9つの視点で新しい解決策を広げます。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3736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現状の解決策（既存の代替手段）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993392"/>
            <a:ext cx="11247120" cy="5212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顧客が今どう解決しているか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743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転用してみたら？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99923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33672" y="2743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応用してみたら？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33672" y="299923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10144" y="2743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変更してみたら？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10144" y="299923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393192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拡大してみたら？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18795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33672" y="393192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縮小してみたら？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33672" y="418795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10144" y="393192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代用してみたら？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10144" y="418795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512064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置換えてみたら？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537667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233672" y="512064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逆転させたら？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233672" y="537667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010144" y="512064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結合してみたら？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010144" y="5376672"/>
            <a:ext cx="3657600" cy="886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ビジネスモデルキャンバス（BMC）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9つのブロックで事業の全体像・コスト構造・収益の流れを可視化します。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主要パートナー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110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主要活動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12110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967020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提供価値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67020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21931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顧客との関係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21931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76841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顧客セグメント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476841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712110" y="3959352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主要リソース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712110" y="4215384"/>
            <a:ext cx="2163470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221931" y="3959352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チャネル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221931" y="4215384"/>
            <a:ext cx="2163470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5120640"/>
            <a:ext cx="5545836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コスト構造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5376672"/>
            <a:ext cx="5545836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094476" y="5120640"/>
            <a:ext cx="5545836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収益の流れ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094476" y="5376672"/>
            <a:ext cx="5545836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競合分析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直接・間接・代替の競合を洗い出し、比較軸で違いを整理します。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828800"/>
            <a:ext cx="2377440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比較軸／プレイヤー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34640" y="1828800"/>
            <a:ext cx="2221992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自社（想定）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56632" y="1828800"/>
            <a:ext cx="2221992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競合A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278624" y="1828800"/>
            <a:ext cx="2221992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競合B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500616" y="1828800"/>
            <a:ext cx="2231136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競合C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25146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顧客数・ユーザー数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34640" y="25146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056632" y="25146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7278624" y="25146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9500616" y="25146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457200" y="32004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利用料・価格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834640" y="32004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5056632" y="32004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7278624" y="32004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9500616" y="32004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457200" y="38862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プロダクト特徴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834640" y="38862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5056632" y="38862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7278624" y="38862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9500616" y="38862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457200" y="45720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主要機能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834640" y="45720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5056632" y="45720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7278624" y="45720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9500616" y="45720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457200" y="52578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差別化ポイント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834640" y="52578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5056632" y="52578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7278624" y="52578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9500616" y="52578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優位性・ポジショニングマップ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顧客が重視する2軸でマップを作り、競合を配置して自社の優位性を言語化します。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26080" y="1783080"/>
            <a:ext cx="6309360" cy="36576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926080" y="3602880"/>
            <a:ext cx="6309360" cy="18000"/>
          </a:xfrm>
          <a:prstGeom prst="rect">
            <a:avLst/>
          </a:prstGeom>
          <a:solidFill>
            <a:srgbClr val="5B6470"/>
          </a:solidFill>
          <a:ln w="12700">
            <a:solidFill>
              <a:srgbClr val="5B64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071760" y="1783080"/>
            <a:ext cx="18000" cy="3657600"/>
          </a:xfrm>
          <a:prstGeom prst="rect">
            <a:avLst/>
          </a:prstGeom>
          <a:solidFill>
            <a:srgbClr val="5B6470"/>
          </a:solidFill>
          <a:ln w="12700">
            <a:solidFill>
              <a:srgbClr val="5B64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66360" y="1764792"/>
            <a:ext cx="18288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軸①（高）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60" y="5166360"/>
            <a:ext cx="18288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軸①（低）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34640" y="3154680"/>
            <a:ext cx="146304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000" b="0">
                <a:solidFill>
                  <a:srgbClr val="5B6470"/>
                </a:solidFill>
                <a:latin typeface="Meiryo"/>
              </a:rPr>
              <a:t>軸②（低）←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63840" y="3154680"/>
            <a:ext cx="146304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r"/>
            <a:r>
              <a:rPr sz="1000" b="0">
                <a:solidFill>
                  <a:srgbClr val="5B6470"/>
                </a:solidFill>
                <a:latin typeface="Meiryo"/>
              </a:rPr>
              <a:t>→軸②（高）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1783080"/>
            <a:ext cx="22860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配置するプレイヤー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039112"/>
            <a:ext cx="2286000" cy="3401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自社・競合を書き出す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64040" y="1783080"/>
            <a:ext cx="22402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軸の候補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464040" y="2039112"/>
            <a:ext cx="2240280" cy="3401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価格/品質/専門性/手軽さ 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53212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このサービスの優位性（なぜ勝てるか）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5788152"/>
            <a:ext cx="11247120" cy="5212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『◯◯が△△より優れている』を言語化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事業ポテンシャル・市場規模（TAM/SAM/SOM）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ユーザー数×単価×頻度で市場規模を試算。事実と推定を区別しましょう。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ユーザー数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926080" y="2377440"/>
            <a:ext cx="411480" cy="548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2600" b="1">
                <a:solidFill>
                  <a:srgbClr val="FF6B9D"/>
                </a:solidFill>
                <a:latin typeface="Meiryo"/>
              </a:rPr>
              <a:t>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単価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3756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806440" y="2377440"/>
            <a:ext cx="411480" cy="548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2600" b="1">
                <a:solidFill>
                  <a:srgbClr val="FF6B9D"/>
                </a:solidFill>
                <a:latin typeface="Meiryo"/>
              </a:rPr>
              <a:t>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頻度（年間）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0" y="2377440"/>
            <a:ext cx="411480" cy="548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2600" b="1">
                <a:solidFill>
                  <a:srgbClr val="FF6B9D"/>
                </a:solidFill>
                <a:latin typeface="Meiryo"/>
              </a:rPr>
              <a:t>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9828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市場規模＝ポテンシャル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09828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365760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算出の根拠（事実 or 推定を明記）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913632"/>
            <a:ext cx="1124712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例：高校生生徒数330万人（事実・文科省）× 大学受験率50%（推定）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029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TAM（獲得可能な最大市場）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285232"/>
            <a:ext cx="365760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51960" y="5029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SAM（狙える市場）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1960" y="5285232"/>
            <a:ext cx="365760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046720" y="5029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SOM（初期に取れる市場）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046720" y="5285232"/>
            <a:ext cx="365760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