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優位性・ポジショニングマップ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顧客が重視する2軸でマップを作り、競合を配置して自社の優位性を言語化します。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26080" y="1783080"/>
            <a:ext cx="6309360" cy="36576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926080" y="3602880"/>
            <a:ext cx="6309360" cy="18000"/>
          </a:xfrm>
          <a:prstGeom prst="rect">
            <a:avLst/>
          </a:prstGeom>
          <a:solidFill>
            <a:srgbClr val="5B6470"/>
          </a:solidFill>
          <a:ln w="12700">
            <a:solidFill>
              <a:srgbClr val="5B64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071760" y="1783080"/>
            <a:ext cx="18000" cy="3657600"/>
          </a:xfrm>
          <a:prstGeom prst="rect">
            <a:avLst/>
          </a:prstGeom>
          <a:solidFill>
            <a:srgbClr val="5B6470"/>
          </a:solidFill>
          <a:ln w="12700">
            <a:solidFill>
              <a:srgbClr val="5B647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66360" y="1764792"/>
            <a:ext cx="18288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軸①（高）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60" y="5166360"/>
            <a:ext cx="18288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軸①（低）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34640" y="3154680"/>
            <a:ext cx="146304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000" b="0">
                <a:solidFill>
                  <a:srgbClr val="5B6470"/>
                </a:solidFill>
                <a:latin typeface="Meiryo"/>
              </a:rPr>
              <a:t>軸②（低）←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63840" y="3154680"/>
            <a:ext cx="146304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r"/>
            <a:r>
              <a:rPr sz="1000" b="0">
                <a:solidFill>
                  <a:srgbClr val="5B6470"/>
                </a:solidFill>
                <a:latin typeface="Meiryo"/>
              </a:rPr>
              <a:t>→軸②（高）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1783080"/>
            <a:ext cx="22860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配置するプレイヤー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039112"/>
            <a:ext cx="2286000" cy="3401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自社・競合を書き出す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64040" y="1783080"/>
            <a:ext cx="22402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軸の候補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464040" y="2039112"/>
            <a:ext cx="2240280" cy="3401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価格/品質/専門性/手軽さ 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53212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このサービスの優位性（なぜ勝てるか）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5788152"/>
            <a:ext cx="11247120" cy="5212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『◯◯が△△より優れている』を言語化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