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提供価値（バリュープロポジションキャンバス）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右＝顧客プロフィール、左＝価値マップ。両者が噛み合う提供価値を言語化します。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1828800"/>
            <a:ext cx="5303520" cy="42976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ctr"/>
            <a:r>
              <a:rPr sz="1200" b="1">
                <a:solidFill>
                  <a:srgbClr val="1B2735"/>
                </a:solidFill>
                <a:latin typeface="Meiryo"/>
              </a:rPr>
              <a:t>価値マップ（自社）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377440"/>
            <a:ext cx="4754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製品・サービス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2633472"/>
            <a:ext cx="475488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3611880"/>
            <a:ext cx="4754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ゲインを生む要素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3867912"/>
            <a:ext cx="475488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4846320"/>
            <a:ext cx="4754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ペインを減らす要素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5102352"/>
            <a:ext cx="475488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400800" y="1828800"/>
            <a:ext cx="5212080" cy="4297680"/>
          </a:xfrm>
          <a:prstGeom prst="ellipse">
            <a:avLst/>
          </a:prstGeom>
          <a:solidFill>
            <a:srgbClr val="FCF6F0"/>
          </a:solidFill>
          <a:ln w="1524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7" name="TextBox 16"/>
          <p:cNvSpPr txBox="1"/>
          <p:nvPr/>
        </p:nvSpPr>
        <p:spPr>
          <a:xfrm>
            <a:off x="6766560" y="2377440"/>
            <a:ext cx="44805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顧客のしたいこと（ジョブ）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766560" y="2633472"/>
            <a:ext cx="448056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766560" y="3611880"/>
            <a:ext cx="44805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ゲイン（うれしいこと）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766560" y="3867912"/>
            <a:ext cx="448056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66560" y="4846320"/>
            <a:ext cx="44805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ペイン（いやなこと）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766560" y="5102352"/>
            <a:ext cx="448056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